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02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10E6D9-0CBE-4817-B55C-22D6DB652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C49239A-E920-4B6A-B9EE-DC77AF191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F9E5AF-6F14-4914-9AD4-1E53D65AC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9F7024-64E7-4FDD-83AA-6BFDBC987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960D3F9-7861-48BB-ADFD-E7A92BC4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419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CC1ADF-AC6D-4AB8-91CD-A644EF2EF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AE31497-9A78-403B-A58C-3CDFE3206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C41B7E-43CA-4A96-B128-C59B47A03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282CD02-062A-4A03-905D-6886FE4C3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1DEF244-B189-42B9-A920-EA618499D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40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90B3EE9-202D-40EF-B44B-AA439FE3C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264CC5C-341F-4982-A682-DA7A62ECD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071788-B2B9-4D06-9DDA-D91790F7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C3610B-26E7-4561-890F-0E2A41F84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A724570-A2E6-429E-8AEE-F15E0935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695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61CA63-89FF-4980-8783-4DEE8BD95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7235FC-CCF6-4B1A-9C1F-15AA9892C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D68AE9-2C5E-4C61-B4D9-B896A8619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9AC06C-2F50-4E4C-B6DA-D33FAFBA7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CB6952-E783-4791-8696-442A6AF57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145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51AB25-830E-40D4-93CD-6E72AEB2E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4A61EEA-B335-4792-A534-4E87BC410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75A0023-2CEC-453B-A1DD-52E73583C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F4D35E-AAFE-4A4C-B12D-978B35FA3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5CEF5B-9568-46B9-922F-2CE0A2995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259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36E04F-94D4-4513-8DD5-F71A2D1A5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8F8E43-CAEC-4832-A685-98B4A1B688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B24A697-E608-4837-B9E9-FFD8E5C61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2D6ADDD-59BD-443E-A044-3FCF7BBD4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B2A67EE-7595-4F65-94E8-09CF23F18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6A6D9EF-0124-4C22-AE6D-4AA85825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4335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01C0B4-77D5-4EF9-AAFE-A8F35FE48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C0F5852-E0BB-45AB-B944-FA74563D0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F36BD75-07EB-40B2-A8C6-44E9468AD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B47835F-4A22-49D3-80B7-0240A162C8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0973CB3-9684-4C73-A017-AAE798F47E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C3B61B9-669E-4F3C-986C-1DA2E86EB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2026FAB-B854-425A-901E-CFE37B5B2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290A3E1-32CD-48D7-94A3-3D9AFB006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642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B38F98-9672-4CDF-94DF-3B5677B9A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35DAB58-0A66-44D2-882E-9B80A382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ABFB09D-A717-4BF4-BE78-F97A54BCC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DF6051E-41A7-4126-B19E-9B7B5F89D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512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56C9B9B-32BB-4E93-8D9B-6A6E2C2AD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6C08C8C-5447-4013-AE6C-A789B6524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9EF2E92-0769-4EE1-8038-BF6A08FB1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037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4481E9-7418-408B-8574-D70796FE9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DEEF51-FF20-4F16-9E1F-839344BBB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6E6F1A2-7C34-4224-A4FC-CFAA1B35D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ACEA86E-4B46-4D8A-8DC9-A966F8B9E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A233B18-3F13-49C6-B754-53DC24506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F95557-6843-4B51-9F25-38A99DA4C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691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F8751F-F6B2-4D1D-9F66-BA0F3E74C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6255B60-AB38-4718-A37F-ED2F59DE91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3C33739-C5D3-47F5-AD22-A1CC8671D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633C212-28A0-4C54-84AB-21ACCC24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75702F5-5C8E-4B1A-A35D-4B668D45E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6243FA8-FD50-48F5-83BB-74ABAF78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897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CB887B2-7FD8-4E85-B1E5-278707781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9D867D-AA0F-4026-B339-9DAC225C8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EEAEA46-16BE-43FB-AADD-BB40A24F2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87E8-4093-43DD-94FF-9BAE48949092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BDD2CE-C50F-4E0A-B3F6-0B7299AF4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40DE4B-7755-4DB4-8532-4417569E1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DA89-D992-4A51-AAA6-DA0900FC4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69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650CD4-0D98-4FB7-8D05-63C360C5C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8439"/>
            <a:ext cx="9144000" cy="2133599"/>
          </a:xfrm>
        </p:spPr>
        <p:txBody>
          <a:bodyPr>
            <a:normAutofit fontScale="90000"/>
          </a:bodyPr>
          <a:lstStyle/>
          <a:p>
            <a:r>
              <a:rPr lang="pl-PL" dirty="0"/>
              <a:t> </a:t>
            </a:r>
            <a:br>
              <a:rPr lang="pl-PL" dirty="0"/>
            </a:br>
            <a:br>
              <a:rPr lang="pl-PL" dirty="0"/>
            </a:br>
            <a:r>
              <a:rPr lang="pl-PL" sz="7300" dirty="0"/>
              <a:t>„Jarosławska Kuźnia Wolontariatu”  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565B30-C64F-4539-8788-67A6EB1F2B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sz="3200" dirty="0"/>
          </a:p>
          <a:p>
            <a:pPr algn="l"/>
            <a:r>
              <a:rPr lang="pl-PL" sz="3200" dirty="0"/>
              <a:t>głosowanie 2017 rok - </a:t>
            </a:r>
            <a:r>
              <a:rPr lang="pl-PL" sz="3200" i="1" dirty="0"/>
              <a:t>wynik głosowania  540 głosów   </a:t>
            </a:r>
            <a:br>
              <a:rPr lang="pl-PL" sz="3200" i="1" dirty="0"/>
            </a:br>
            <a:r>
              <a:rPr lang="pl-PL" sz="3200" i="1" dirty="0"/>
              <a:t>realizacja 2018 rok jako   umowa 339/2018 </a:t>
            </a:r>
          </a:p>
          <a:p>
            <a:r>
              <a:rPr lang="pl-PL" sz="3200" b="1" i="1" dirty="0"/>
              <a:t>Gala wolontariatu  </a:t>
            </a:r>
            <a:r>
              <a:rPr lang="pl-PL" sz="3200" dirty="0"/>
              <a:t>5 grudnia 2018 </a:t>
            </a:r>
            <a:r>
              <a:rPr lang="pl-PL" sz="3200" dirty="0" err="1"/>
              <a:t>CKiP</a:t>
            </a:r>
            <a:r>
              <a:rPr lang="pl-PL" sz="3200" dirty="0"/>
              <a:t>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179469E-9160-4D80-863A-2D038A7BF0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298"/>
            <a:ext cx="2161032" cy="19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928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tego projektu: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295" y="1455822"/>
            <a:ext cx="10948737" cy="54021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rozwijanie wolontariatu w środowisku  lokalnym Jarosławia,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przygotowanie  zainteresowanych do podjęcia wolontariatu w różnych zdiagnozowanych obszarach poprzez zorganizowanie odpowiednich szkoleń dostosowanych do potrzeb wolontariuszy.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zapewnienie  komunikacji pomiędzy wolontariuszami,  a instytucjami oraz osobami, które są zainteresowane  korzystaniem z pracy wolontariuszy.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monitorowanie pracy wolontariuszy aktywnych, efektów ich działań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opracowanie wyników ewaluacji w celu budowy trwałych efektów zadania </a:t>
            </a:r>
          </a:p>
          <a:p>
            <a:pPr marL="0" indent="0">
              <a:buNone/>
            </a:pPr>
            <a:r>
              <a:rPr lang="pl-PL" dirty="0"/>
              <a:t>Podczas trwania projektu uczestnicy otrzymywali potrzebne materiały, poczęstunek w postaci  wody mineralnej i drobnych </a:t>
            </a:r>
          </a:p>
        </p:txBody>
      </p:sp>
    </p:spTree>
    <p:extLst>
      <p:ext uri="{BB962C8B-B14F-4D97-AF65-F5344CB8AC3E}">
        <p14:creationId xmlns:p14="http://schemas.microsoft.com/office/powerpoint/2010/main" val="870449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 projektu: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295" y="1455822"/>
            <a:ext cx="10948737" cy="54021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Podczas trwania projektu uczestnicy otrzymywali potrzebne materiały, poczęstunek w postaci  wody mineralnej i drobnych przekąsek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Wszyscy  uczestnicy otrzymali stosowne  zaświadczenia i dyplomy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podjęli  świadczenia zarejestrowane  w dokumentacji pracy wolontariusza. 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 marL="0" indent="0">
              <a:buNone/>
            </a:pPr>
            <a:r>
              <a:rPr lang="pl-PL" dirty="0"/>
              <a:t>Kwota  dotacji 7000,00zł faktycznie poniesione koszty na realizację zadania 7329,96zł  ( bez wkładu osobowego).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1201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650CD4-0D98-4FB7-8D05-63C360C5C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8439"/>
            <a:ext cx="9144000" cy="2133599"/>
          </a:xfrm>
        </p:spPr>
        <p:txBody>
          <a:bodyPr>
            <a:normAutofit fontScale="90000"/>
          </a:bodyPr>
          <a:lstStyle/>
          <a:p>
            <a:r>
              <a:rPr lang="pl-PL" dirty="0"/>
              <a:t> </a:t>
            </a:r>
            <a:br>
              <a:rPr lang="pl-PL" dirty="0"/>
            </a:br>
            <a:br>
              <a:rPr lang="pl-PL" dirty="0"/>
            </a:br>
            <a:r>
              <a:rPr lang="pl-PL" sz="7300" dirty="0"/>
              <a:t>„Jarosławska Kuźnia Wolontariatu Bis”  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565B30-C64F-4539-8788-67A6EB1F2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9779" y="4131427"/>
            <a:ext cx="9144000" cy="2133598"/>
          </a:xfrm>
        </p:spPr>
        <p:txBody>
          <a:bodyPr>
            <a:normAutofit fontScale="25000" lnSpcReduction="20000"/>
          </a:bodyPr>
          <a:lstStyle/>
          <a:p>
            <a:endParaRPr lang="pl-PL" sz="3200" dirty="0"/>
          </a:p>
          <a:p>
            <a:r>
              <a:rPr lang="pl-PL" sz="9600" dirty="0"/>
              <a:t>głosowanie  2018r., liczba głosów kwalifikujących do realizacji 225 </a:t>
            </a:r>
          </a:p>
          <a:p>
            <a:pPr algn="l"/>
            <a:r>
              <a:rPr lang="pl-PL" sz="9600" dirty="0"/>
              <a:t> realizacja 2019r w ramach zadania „</a:t>
            </a:r>
            <a:r>
              <a:rPr lang="pl-PL" sz="9600" b="1" dirty="0"/>
              <a:t>Jarosławska Kuźnia  Wolontariatu BIS jako alternatywna forma zagospodarowania  czasu bez alkoholu- zadanie w ramach budżetu obywatelskiego 2019r </a:t>
            </a:r>
            <a:r>
              <a:rPr lang="pl-PL" sz="9600" dirty="0"/>
              <a:t>   umowa 459/2019</a:t>
            </a:r>
          </a:p>
          <a:p>
            <a:br>
              <a:rPr lang="pl-PL" sz="9600" dirty="0"/>
            </a:br>
            <a:r>
              <a:rPr lang="pl-PL" sz="9600" dirty="0"/>
              <a:t>Gala wolontariatu 5 grudnia 2019r. PWSTE w Jarosławiu </a:t>
            </a:r>
          </a:p>
          <a:p>
            <a:r>
              <a:rPr lang="pl-PL" sz="9600" dirty="0"/>
              <a:t> </a:t>
            </a:r>
            <a:br>
              <a:rPr lang="pl-PL" sz="9600" dirty="0"/>
            </a:br>
            <a:endParaRPr lang="pl-PL" sz="96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179469E-9160-4D80-863A-2D038A7BF0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298"/>
            <a:ext cx="2161032" cy="19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808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4" y="1716339"/>
            <a:ext cx="10395285" cy="4776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Podsumowaniem było  przedstawienie efektów zadania publicznego                nr 459/2019 z Budżetu Obywatelskiego  miasta Jarosławia  dokonane przez  prezesa Jarosławskiego Stowarzyszenia Oświaty i Promocji Zdrowia.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Kryterium sukcesu pozyskania nowych wolontariuszy przekroczyło wszelkie oczekiwania, ponieważ zakładano podpisanie 50 nowych umów, a podpisano ich 153. 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Rezultaty </a:t>
            </a:r>
          </a:p>
        </p:txBody>
      </p:sp>
    </p:spTree>
    <p:extLst>
      <p:ext uri="{BB962C8B-B14F-4D97-AF65-F5344CB8AC3E}">
        <p14:creationId xmlns:p14="http://schemas.microsoft.com/office/powerpoint/2010/main" val="188429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Rezultaty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4" y="1716339"/>
            <a:ext cx="11742822" cy="47765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Dzień  5 grudnia 2019 w   Międzynarodowym  Dniu </a:t>
            </a:r>
            <a:r>
              <a:rPr lang="pl-PL" dirty="0" err="1"/>
              <a:t>Wolontariusza,podczas</a:t>
            </a:r>
            <a:r>
              <a:rPr lang="pl-PL" dirty="0"/>
              <a:t> konferencji nagrodzono  statuetkami , ufundowanymi przez Starostwo Powiatowe w Jarosławiu zasłużone grupy wolontariuszy działające  przy: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Lokalnym Centrum Wolontariatu przy Zespole Szkół Spożywczych Chemicznych </a:t>
            </a:r>
            <a:br>
              <a:rPr lang="pl-PL" dirty="0"/>
            </a:br>
            <a:r>
              <a:rPr lang="pl-PL" dirty="0"/>
              <a:t>i Ogólnokształcących w Jarosławiu,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Akademickim Centrum Wolontariatu PWSTE w Jarosławiu,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Zespole Szkół Innowacyjnych  Zespole Szkół Technicznych i Ogólnokształcących,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Jarosławskim Stowarzyszeniu Oświaty i Promocji Zdrowia. </a:t>
            </a:r>
          </a:p>
          <a:p>
            <a:pPr marL="0" indent="0">
              <a:buNone/>
            </a:pPr>
            <a:r>
              <a:rPr lang="pl-PL" dirty="0"/>
              <a:t>Personalizowane serduszka, czerwone róże oraz  specjalnie przygotowane  bidony na wodę  otrzymało 57  najbardziej aktywnych wolontariuszy  realizujących  umowy  wolontariatu  dla społeczności lokalnej miasta Jarosławia i powiatu jarosławskiego.  </a:t>
            </a:r>
          </a:p>
          <a:p>
            <a:pPr marL="0" indent="0">
              <a:buNone/>
            </a:pPr>
            <a:r>
              <a:rPr lang="pl-PL" dirty="0"/>
              <a:t>W tej liczbie :  uczniowie szkół, nauczyciele  oraz inne  osoby ,  dla których  potrzeby innych są  priorytetem postępowania. </a:t>
            </a:r>
          </a:p>
        </p:txBody>
      </p:sp>
    </p:spTree>
    <p:extLst>
      <p:ext uri="{BB962C8B-B14F-4D97-AF65-F5344CB8AC3E}">
        <p14:creationId xmlns:p14="http://schemas.microsoft.com/office/powerpoint/2010/main" val="2147963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568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Gala PWSTE 5.12.2019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4" y="1716339"/>
            <a:ext cx="11742822" cy="4997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 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AA9F97B0-08C8-4EF2-8790-5214CE29AC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403" y="4235022"/>
            <a:ext cx="3698113" cy="2466533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A70151D5-A477-4071-A751-2FF3665D4E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491" y="4305505"/>
            <a:ext cx="3860376" cy="2574758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BFA5F97B-0109-401A-9B48-693F7CE52A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295" y="1391579"/>
            <a:ext cx="3125111" cy="2806457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CED30AA2-A779-45C0-BB68-B1FD4C247E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54" y="1950173"/>
            <a:ext cx="2785601" cy="4181262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03A82CF1-653C-462D-A347-EF3D8FC454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481" y="33717"/>
            <a:ext cx="5812166" cy="38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72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650CD4-0D98-4FB7-8D05-63C360C5C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8439"/>
            <a:ext cx="9144000" cy="2133599"/>
          </a:xfrm>
        </p:spPr>
        <p:txBody>
          <a:bodyPr>
            <a:normAutofit fontScale="90000"/>
          </a:bodyPr>
          <a:lstStyle/>
          <a:p>
            <a:r>
              <a:rPr lang="pl-PL" dirty="0"/>
              <a:t> </a:t>
            </a:r>
            <a:br>
              <a:rPr lang="pl-PL" dirty="0"/>
            </a:br>
            <a:br>
              <a:rPr lang="pl-PL" dirty="0"/>
            </a:br>
            <a:r>
              <a:rPr lang="pl-PL" sz="7300" dirty="0"/>
              <a:t>„Wolontariat na trudne czasy- Niezastąpiony”  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565B30-C64F-4539-8788-67A6EB1F2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9779" y="4131427"/>
            <a:ext cx="9144000" cy="2133598"/>
          </a:xfrm>
        </p:spPr>
        <p:txBody>
          <a:bodyPr>
            <a:normAutofit fontScale="40000" lnSpcReduction="20000"/>
          </a:bodyPr>
          <a:lstStyle/>
          <a:p>
            <a:endParaRPr lang="pl-PL" sz="3200" dirty="0"/>
          </a:p>
          <a:p>
            <a:pPr algn="l"/>
            <a:r>
              <a:rPr lang="pl-PL" sz="5100" dirty="0"/>
              <a:t>głosowanie 2020r. Liczba głosów oddanych na projekt  192 </a:t>
            </a:r>
          </a:p>
          <a:p>
            <a:pPr algn="l"/>
            <a:r>
              <a:rPr lang="pl-PL" sz="5100" dirty="0"/>
              <a:t> realizacja 2021r. 6 maja 2021 – 31 grudnia 2021 r  </a:t>
            </a:r>
            <a:br>
              <a:rPr lang="pl-PL" sz="5100" dirty="0"/>
            </a:br>
            <a:r>
              <a:rPr lang="pl-PL" sz="5100" dirty="0"/>
              <a:t>umowa JBO nr 2021  284/</a:t>
            </a:r>
          </a:p>
          <a:p>
            <a:pPr algn="l"/>
            <a:r>
              <a:rPr lang="pl-PL" sz="5100" b="1" dirty="0"/>
              <a:t>Gala Wolontariatu 6 grudnia 2021 r ( hybrydowo , konferencja online, spotkania wolontariuszy w klubach szkolnych z transmisją – tryb hybrydowy) </a:t>
            </a:r>
          </a:p>
          <a:p>
            <a:pPr algn="l"/>
            <a:r>
              <a:rPr lang="pl-PL" sz="3200" dirty="0"/>
              <a:t> </a:t>
            </a:r>
            <a:br>
              <a:rPr lang="pl-PL" sz="3200" dirty="0"/>
            </a:br>
            <a:endParaRPr lang="pl-PL" sz="32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179469E-9160-4D80-863A-2D038A7BF0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298"/>
            <a:ext cx="2161032" cy="19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57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4" y="1716339"/>
            <a:ext cx="10395285" cy="4776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wzmocnienie merytoryczne dla osób, które dysponując wolnym czasem chcą ofiarować go innym w formie działań </a:t>
            </a:r>
            <a:r>
              <a:rPr lang="pl-PL" dirty="0" err="1"/>
              <a:t>wolontarystycznych</a:t>
            </a:r>
            <a:r>
              <a:rPr lang="pl-PL" dirty="0"/>
              <a:t> w różnych obszarach,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zwiększenie pola  działania dla wolontariuszy,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wzrost  zapotrzebowania   na działania </a:t>
            </a:r>
            <a:r>
              <a:rPr lang="pl-PL" dirty="0" err="1"/>
              <a:t>wolontaryjne</a:t>
            </a:r>
            <a:r>
              <a:rPr lang="pl-PL" dirty="0"/>
              <a:t>  zgłaszanych zarówno  w środowisku lokalnym, obserwacji oraz  preferencji samych zainteresowanych świadczeniem wolontariatu,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zwiększenie liczby aktywnych wolontariuszy  o 25% w porównaniu do poprzednio realizowanego zadania,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Założenia projektu </a:t>
            </a:r>
          </a:p>
        </p:txBody>
      </p:sp>
    </p:spTree>
    <p:extLst>
      <p:ext uri="{BB962C8B-B14F-4D97-AF65-F5344CB8AC3E}">
        <p14:creationId xmlns:p14="http://schemas.microsoft.com/office/powerpoint/2010/main" val="3939625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CELE    STRATEGICZNE: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4" y="1716338"/>
            <a:ext cx="11442032" cy="49611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wzmocnienie działającej grupy wolontariuszy i ich koordynatorów,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zorganizowanie systemowego wsparcia poprzez szkolenie dostosowane do potrzeb aktualnie aktywnych wolontariuszy,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pozyskiwanie nowych osób i przygotowywanie ich do podjęcia współpracy poprzez odpowiedni wachlarz szkoleń i organizację wsparcia psychologicznego,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poszukiwanie pól działania dla wyszkolonych wolontariuszy 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b="1" dirty="0"/>
              <a:t>budowanie sieci współpracy pomiędzy opiekunami szkolnych kół wolontariatu,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b="1" dirty="0"/>
              <a:t> zapewnienie  możliwości podejmowania wspólnych działań różnych klubów  wolontariuszy, </a:t>
            </a:r>
          </a:p>
        </p:txBody>
      </p:sp>
    </p:spTree>
    <p:extLst>
      <p:ext uri="{BB962C8B-B14F-4D97-AF65-F5344CB8AC3E}">
        <p14:creationId xmlns:p14="http://schemas.microsoft.com/office/powerpoint/2010/main" val="2841613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Realizacja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4" y="1716338"/>
            <a:ext cx="11442032" cy="4961187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W celu koordynacji działań niezbędne jest </a:t>
            </a:r>
            <a:r>
              <a:rPr lang="pl-PL" b="1" dirty="0"/>
              <a:t>zorganizowanie punktu</a:t>
            </a:r>
            <a:r>
              <a:rPr lang="pl-PL" dirty="0"/>
              <a:t>, którego zadaniem będzie: </a:t>
            </a:r>
          </a:p>
          <a:p>
            <a:pPr>
              <a:buFontTx/>
              <a:buChar char="-"/>
            </a:pPr>
            <a:r>
              <a:rPr lang="pl-PL" dirty="0"/>
              <a:t>zbieranie ofert, </a:t>
            </a:r>
          </a:p>
          <a:p>
            <a:pPr>
              <a:buFontTx/>
              <a:buChar char="-"/>
            </a:pPr>
            <a:r>
              <a:rPr lang="pl-PL" dirty="0"/>
              <a:t>kontaktowanie wolontariuszy i potencjalnych korzystających, </a:t>
            </a:r>
          </a:p>
          <a:p>
            <a:pPr>
              <a:buFontTx/>
              <a:buChar char="-"/>
            </a:pPr>
            <a:r>
              <a:rPr lang="pl-PL" dirty="0"/>
              <a:t>kierowanie wolontariuszy do pracy,</a:t>
            </a:r>
          </a:p>
          <a:p>
            <a:pPr>
              <a:buFontTx/>
              <a:buChar char="-"/>
            </a:pPr>
            <a:r>
              <a:rPr lang="pl-PL" dirty="0"/>
              <a:t> działania związane z zapewnieniem właściwych warunków pracy wolontariuszy, </a:t>
            </a:r>
          </a:p>
          <a:p>
            <a:pPr>
              <a:buFontTx/>
              <a:buChar char="-"/>
            </a:pPr>
            <a:r>
              <a:rPr lang="pl-PL" dirty="0"/>
              <a:t>prowadzenie monitoringu i ewaluacji  w celu doskonalenia  współpracy pomiędzy wolontariuszami, a korzystającymi. 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Osoby zaangażowane w tworzenie tego punktu, na podstawie danych z pełnionego wolontariatu i zwrotnej informacji od korzystających, opracują kierunki działań na przyszłość. 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b="1" dirty="0"/>
              <a:t>Zakładamy, że w okresie realizacji zadania do 50 zainteresowanych obecnie dołączą kolejni chętni w liczbie co najmniej 20 nowych osób. </a:t>
            </a:r>
            <a:r>
              <a:rPr lang="pl-PL" dirty="0"/>
              <a:t>Takie założenie podyktowane jest potrzebami określonymi w diagnozie proponowanego zadania.</a:t>
            </a:r>
          </a:p>
        </p:txBody>
      </p:sp>
    </p:spTree>
    <p:extLst>
      <p:ext uri="{BB962C8B-B14F-4D97-AF65-F5344CB8AC3E}">
        <p14:creationId xmlns:p14="http://schemas.microsoft.com/office/powerpoint/2010/main" val="137370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5B1C48-DA03-41DB-976C-A47103726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Rezultaty 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43913"/>
              </p:ext>
            </p:extLst>
          </p:nvPr>
        </p:nvGraphicFramePr>
        <p:xfrm>
          <a:off x="838200" y="1825625"/>
          <a:ext cx="10515600" cy="686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7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22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0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2422">
                <a:tc>
                  <a:txBody>
                    <a:bodyPr/>
                    <a:lstStyle/>
                    <a:p>
                      <a:r>
                        <a:rPr lang="pl-PL" dirty="0"/>
                        <a:t>Diagnoza /wyniki  diagnozy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Liczba godzin szkolenia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Srednia</a:t>
                      </a:r>
                      <a:r>
                        <a:rPr lang="pl-PL" baseline="0" dirty="0"/>
                        <a:t> godzin  szkolenia na  jednego wolontariusza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Katalog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zajęc</a:t>
                      </a:r>
                      <a:r>
                        <a:rPr lang="pl-PL" baseline="0" dirty="0"/>
                        <a:t>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Działania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Wnioski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25 osób  </a:t>
                      </a:r>
                    </a:p>
                    <a:p>
                      <a:r>
                        <a:rPr lang="pl-PL" dirty="0"/>
                        <a:t>w wieku 13-19 lat systematycznie</a:t>
                      </a:r>
                      <a:r>
                        <a:rPr lang="pl-PL" baseline="0" dirty="0"/>
                        <a:t> angażujących się w  wolontariat  154 osoby  uczestniczące sporadycznie </a:t>
                      </a:r>
                    </a:p>
                    <a:p>
                      <a:r>
                        <a:rPr lang="pl-PL" baseline="0" dirty="0"/>
                        <a:t>w różnych akcjach </a:t>
                      </a:r>
                    </a:p>
                    <a:p>
                      <a:r>
                        <a:rPr lang="pl-PL" baseline="0" dirty="0"/>
                        <a:t>Zainteresowanie 11 stowarzyszeń i 3 innych podmiotów  dla współpracy z wolontariuszami 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pl-PL" dirty="0"/>
                        <a:t>Szkolenie podstawowe  dla  zainteresowanych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dirty="0"/>
                        <a:t>     wolontariatem,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dirty="0"/>
                        <a:t>Warsztaty</a:t>
                      </a:r>
                      <a:r>
                        <a:rPr lang="pl-PL" baseline="0" dirty="0"/>
                        <a:t> psychologiczne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baseline="0" dirty="0"/>
                        <a:t>udzielanie pierwszej pomocy, </a:t>
                      </a:r>
                      <a:endParaRPr lang="pl-PL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dirty="0"/>
                        <a:t>Nauka animowania imprezami dla dzieci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dirty="0"/>
                        <a:t>Kurs dla wychowawców kolonii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dirty="0"/>
                        <a:t>Spotkania </a:t>
                      </a:r>
                      <a:r>
                        <a:rPr lang="pl-PL" baseline="0" dirty="0"/>
                        <a:t> Opiekunów  wolontariatu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baseline="0" dirty="0"/>
                        <a:t>i Korzystających 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pl-PL" dirty="0"/>
                        <a:t>Organizacja</a:t>
                      </a:r>
                      <a:r>
                        <a:rPr lang="pl-PL" baseline="0" dirty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baseline="0" dirty="0"/>
                        <a:t>3 kampanii  wspólnych dla wolontariuszy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baseline="0" dirty="0"/>
                        <a:t>z  różnych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baseline="0" dirty="0"/>
                        <a:t>środowisk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baseline="0" dirty="0"/>
                        <a:t>Organizacja działań na rzecz seniorów , chorych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baseline="0" dirty="0"/>
                        <a:t>w hospicjum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baseline="0" dirty="0"/>
                        <a:t>Udział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baseline="0" dirty="0"/>
                        <a:t>wolontariuszy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baseline="0" dirty="0"/>
                        <a:t>w kwestach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baseline="0" dirty="0"/>
                        <a:t> i akcjach  charytatywnych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Rozwijać</a:t>
                      </a:r>
                      <a:r>
                        <a:rPr lang="pl-PL" baseline="0" dirty="0"/>
                        <a:t> koła i kluby wolontariatu rozwinąć   zakres działania </a:t>
                      </a:r>
                    </a:p>
                    <a:p>
                      <a:r>
                        <a:rPr lang="pl-PL" baseline="0" dirty="0"/>
                        <a:t>w ramach nowego projektu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500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DIAGNOZA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3" y="1716338"/>
            <a:ext cx="11827043" cy="502134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Na  podstawie prowadzonej od kilku lat pracy z wolontariuszami wiemy, że ok 20% wolontariuszy angażuje się w kilka działań i po okresie 2 -3 lat, zaprzestaje działalności na rzecz tutejszego środowiska. Dzieje się tak z różnych powodów: </a:t>
            </a:r>
          </a:p>
          <a:p>
            <a:pPr marL="0" indent="0">
              <a:buNone/>
            </a:pPr>
            <a:r>
              <a:rPr lang="pl-PL" dirty="0"/>
              <a:t>- podjęcia nauki w nowej szkole, </a:t>
            </a:r>
          </a:p>
          <a:p>
            <a:pPr>
              <a:buFontTx/>
              <a:buChar char="-"/>
            </a:pPr>
            <a:r>
              <a:rPr lang="pl-PL" dirty="0"/>
              <a:t>wyjazdu do innego miasta na studia, </a:t>
            </a:r>
          </a:p>
          <a:p>
            <a:pPr>
              <a:buFontTx/>
              <a:buChar char="-"/>
            </a:pPr>
            <a:r>
              <a:rPr lang="pl-PL" dirty="0"/>
              <a:t>spadku motywacji do działania wynikającego z niedostatecznego zauważania wolontariusza,</a:t>
            </a:r>
          </a:p>
          <a:p>
            <a:pPr>
              <a:buFontTx/>
              <a:buChar char="-"/>
            </a:pPr>
            <a:r>
              <a:rPr lang="pl-PL" dirty="0"/>
              <a:t> podjęciem pracy zawodowej, </a:t>
            </a:r>
          </a:p>
          <a:p>
            <a:pPr>
              <a:buFontTx/>
              <a:buChar char="-"/>
            </a:pPr>
            <a:r>
              <a:rPr lang="pl-PL" dirty="0"/>
              <a:t>założenia rodziny</a:t>
            </a:r>
          </a:p>
          <a:p>
            <a:pPr>
              <a:buFontTx/>
              <a:buChar char="-"/>
            </a:pPr>
            <a:r>
              <a:rPr lang="pl-PL" dirty="0"/>
              <a:t>braku zgody  na wolontariat ze strony   najbliższych np. rodziców</a:t>
            </a:r>
          </a:p>
          <a:p>
            <a:pPr>
              <a:buFontTx/>
              <a:buChar char="-"/>
            </a:pPr>
            <a:r>
              <a:rPr lang="pl-PL" dirty="0"/>
              <a:t>itp. Ta sytuacja obliguje do poszukiwania i szkolenia nowych wolontariuszy.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Osoby przeszkolone i odpowiednio zmotywowane nawet po czasowej przerwie są  gotowe do podjęcia wolontariatu być może na rzecz innych środowisk.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Pragniemy tym zadaniem dać potencjalnym wolontariuszom wsparcie poprzez budowanie w nich adekwatnej samooceny, wzmacniać ich motywację i oraz wyposażyć w umiejętności niezbędne do zaangażowania w przyjęte na siebie zadania. </a:t>
            </a:r>
          </a:p>
        </p:txBody>
      </p:sp>
    </p:spTree>
    <p:extLst>
      <p:ext uri="{BB962C8B-B14F-4D97-AF65-F5344CB8AC3E}">
        <p14:creationId xmlns:p14="http://schemas.microsoft.com/office/powerpoint/2010/main" val="3291191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Realizacja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3" y="1716338"/>
            <a:ext cx="11827043" cy="50213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Zakładamy, że dodatkowym bodźcem dla wolontariuszy będzie ich promocja przez media społecznościowe i lokalne media.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 miarę możliwości pragniemy także zorganizować Galę Wolontariatu w dniu Międzynarodowego Dnia Wolontariusza – 6 grudnia 2021r.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 zależności od sytuacji epidemiologicznej w formie konferencji podsumowującej (wersja on-line lub realne spotkanie aktywnych wolontariuszy).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Zadanie będzie realizowane w siedzibie Jarosławskiego Stowarzyszenia Oświaty i Promocji Zdrowia, Rynek 13a w Jarosławiu oraz innych miejscach w zależności od potrzeb (także zajęcia w plenerze).</a:t>
            </a:r>
          </a:p>
        </p:txBody>
      </p:sp>
    </p:spTree>
    <p:extLst>
      <p:ext uri="{BB962C8B-B14F-4D97-AF65-F5344CB8AC3E}">
        <p14:creationId xmlns:p14="http://schemas.microsoft.com/office/powerpoint/2010/main" val="905948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Realizacja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3" y="1716338"/>
            <a:ext cx="11827043" cy="50213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Ze względu na sytuację pandemiczną </a:t>
            </a:r>
            <a:r>
              <a:rPr lang="pl-PL" dirty="0" err="1"/>
              <a:t>koronawirusa</a:t>
            </a:r>
            <a:r>
              <a:rPr lang="pl-PL" dirty="0"/>
              <a:t> szkolenia organizowane w małych grupach  lub na zewnątrz ,  część szkoleń  organizowana  przynajmniej  w trybie on-line z wykorzystaniem odpowiednich narzędzi.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Jarosławskie Stowarzyszenie Oświaty i Promocji Zdrowia posiada takie możliwości dzięki platformie </a:t>
            </a:r>
            <a:r>
              <a:rPr lang="pl-PL" dirty="0" err="1"/>
              <a:t>Teams</a:t>
            </a:r>
            <a:r>
              <a:rPr lang="pl-PL" dirty="0"/>
              <a:t>, uruchomionej na potrzeby organizacji szkoleń zdalnych dla naszych członków oraz zaproszonych do współpracy osób.</a:t>
            </a:r>
          </a:p>
        </p:txBody>
      </p:sp>
    </p:spTree>
    <p:extLst>
      <p:ext uri="{BB962C8B-B14F-4D97-AF65-F5344CB8AC3E}">
        <p14:creationId xmlns:p14="http://schemas.microsoft.com/office/powerpoint/2010/main" val="723644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650CD4-0D98-4FB7-8D05-63C360C5C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9779" y="2563313"/>
            <a:ext cx="9144000" cy="2133599"/>
          </a:xfrm>
        </p:spPr>
        <p:txBody>
          <a:bodyPr>
            <a:normAutofit fontScale="90000"/>
          </a:bodyPr>
          <a:lstStyle/>
          <a:p>
            <a:r>
              <a:rPr lang="pl-PL" dirty="0"/>
              <a:t> </a:t>
            </a:r>
            <a:br>
              <a:rPr lang="pl-PL" dirty="0"/>
            </a:br>
            <a:br>
              <a:rPr lang="pl-PL" dirty="0"/>
            </a:br>
            <a:r>
              <a:rPr lang="pl-PL" sz="7300" dirty="0"/>
              <a:t>Potrzeby po realizacji poprzednich edycji 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565B30-C64F-4539-8788-67A6EB1F2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9779" y="4131427"/>
            <a:ext cx="9144000" cy="2133598"/>
          </a:xfrm>
        </p:spPr>
        <p:txBody>
          <a:bodyPr>
            <a:normAutofit fontScale="92500" lnSpcReduction="10000"/>
          </a:bodyPr>
          <a:lstStyle/>
          <a:p>
            <a:endParaRPr lang="pl-PL" sz="3200" dirty="0"/>
          </a:p>
          <a:p>
            <a:pPr algn="l"/>
            <a:r>
              <a:rPr lang="pl-PL" sz="5100" dirty="0"/>
              <a:t> </a:t>
            </a:r>
          </a:p>
          <a:p>
            <a:pPr algn="l"/>
            <a:r>
              <a:rPr lang="pl-PL" sz="3200" dirty="0"/>
              <a:t> </a:t>
            </a:r>
            <a:br>
              <a:rPr lang="pl-PL" sz="3200" dirty="0"/>
            </a:br>
            <a:endParaRPr lang="pl-PL" sz="32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179469E-9160-4D80-863A-2D038A7BF0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298"/>
            <a:ext cx="2161032" cy="19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6496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IDEE GŁÓWNE 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3" y="1716338"/>
            <a:ext cx="11827043" cy="50213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wygaszanie rywalizacji,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zamiana działań akcyjnych na  pracę systemową zmierzającą do tworzenia warunków dla  rozwoju wolontariatu długoterminowego,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usprawnianie  komunikacji pomiędzy wolontariuszami  i klubami,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tworzenie koalicji wolontariatów,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sieciowanie w celu  zwiększenia efektów działań,</a:t>
            </a:r>
          </a:p>
        </p:txBody>
      </p:sp>
    </p:spTree>
    <p:extLst>
      <p:ext uri="{BB962C8B-B14F-4D97-AF65-F5344CB8AC3E}">
        <p14:creationId xmlns:p14="http://schemas.microsoft.com/office/powerpoint/2010/main" val="2918233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650CD4-0D98-4FB7-8D05-63C360C5C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549" y="2062354"/>
            <a:ext cx="9464842" cy="3897645"/>
          </a:xfrm>
        </p:spPr>
        <p:txBody>
          <a:bodyPr>
            <a:normAutofit fontScale="90000"/>
          </a:bodyPr>
          <a:lstStyle/>
          <a:p>
            <a:r>
              <a:rPr lang="pl-PL" dirty="0"/>
              <a:t> </a:t>
            </a:r>
            <a:br>
              <a:rPr lang="pl-PL" dirty="0"/>
            </a:br>
            <a:br>
              <a:rPr lang="pl-PL" dirty="0"/>
            </a:br>
            <a:r>
              <a:rPr lang="pl-PL" sz="7300" dirty="0"/>
              <a:t>Sprawozdanie z działań podjętych  i zrealizowanych w ramach  zadania </a:t>
            </a:r>
            <a:br>
              <a:rPr lang="pl-PL" sz="7300" dirty="0"/>
            </a:br>
            <a:r>
              <a:rPr lang="pl-PL" sz="7300" dirty="0"/>
              <a:t>z  JBO 2021  </a:t>
            </a:r>
            <a:br>
              <a:rPr lang="pl-PL" sz="7300" dirty="0"/>
            </a:br>
            <a:r>
              <a:rPr lang="pl-PL" sz="7300" dirty="0"/>
              <a:t>  umowa 284/2021 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565B30-C64F-4539-8788-67A6EB1F2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705" y="6184231"/>
            <a:ext cx="9934074" cy="80793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pl-PL" sz="5100" dirty="0"/>
              <a:t> </a:t>
            </a:r>
          </a:p>
          <a:p>
            <a:pPr algn="l"/>
            <a:r>
              <a:rPr lang="pl-PL" sz="3200" dirty="0"/>
              <a:t> </a:t>
            </a:r>
            <a:br>
              <a:rPr lang="pl-PL" sz="3200" dirty="0"/>
            </a:br>
            <a:endParaRPr lang="pl-PL" sz="32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179469E-9160-4D80-863A-2D038A7BF0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298"/>
            <a:ext cx="2161032" cy="19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450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Rezultaty w liczbach: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3" y="1716338"/>
            <a:ext cx="11827043" cy="502134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Zajęcia dla  nowych wolontariuszy, ABC wolontariatu (definicja wolontariatu,  zagadnienia prawne, motywacje podejmowania wolontariatu,   bilans zysków </a:t>
            </a:r>
            <a:br>
              <a:rPr lang="pl-PL" dirty="0"/>
            </a:br>
            <a:r>
              <a:rPr lang="pl-PL" dirty="0"/>
              <a:t>i strat wolontariusza) -10 godzin /30 osób (plan 5 godzin dla 20 osób)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Warsztaty   z pedagogiki zabawy i animacji  imprez  dla dzieci i młodzieży  – </a:t>
            </a:r>
            <a:br>
              <a:rPr lang="pl-PL" dirty="0"/>
            </a:br>
            <a:r>
              <a:rPr lang="pl-PL" dirty="0"/>
              <a:t>15 godzin / 45 osób  (10 godzin / 20 osób)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nauka udzielania pierwszej pomocy   -  75 osób (plan 50)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warsztaty  psychologiczne  z zakresu  komunikacji interpersonalnej, budowania wysokiej samooceny,  nauka skutecznych sposobów walki ze stresem alternatywa  - / 54 osoby    (plan 50 osób 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konsultacje psychologiczne  grupowe i indywidualne – 36 godzin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warsztaty dla koordynatorów klubów wolontariatu – 5 godzin/17 osób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wizyta studyjna  dla koordynatorów  klubów wolontariatu – 3dni /16 osób 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1481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Rezultaty: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3" y="1716338"/>
            <a:ext cx="11827043" cy="502134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wspólne działanie treningowe wolontariuszy  - zaangażowanie 12 kół wolontariatu,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skuteczne  negocjacje  dotyczące   wspólnego produktu  Kalendarz  Wolontariatu na rok 2022,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konferencja online - gala wolontariatu w małych grupach ze względu na pandemię  </a:t>
            </a:r>
          </a:p>
          <a:p>
            <a:pPr marL="0" indent="0">
              <a:buNone/>
            </a:pPr>
            <a:r>
              <a:rPr lang="pl-PL" dirty="0"/>
              <a:t>    z zapisem archiwizacyjnym,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przygotowanie bazy danych na potrzeby jarosławskiego wolontariatu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konsultacje dla opiekunów i wolontariuszy w trybie stacjonarnym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i online -  36 godzin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arkusze ewaluacyjne ze wszystkich form szkoleniowych  w opracowaniu  do publikacji </a:t>
            </a:r>
          </a:p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B050"/>
                </a:solidFill>
              </a:rPr>
              <a:t>Nawiązanie współpracy z innymi organizacjami  z innych powiatów ( lubaczowski, bieszczadzki, niżański)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B050"/>
                </a:solidFill>
              </a:rPr>
              <a:t>Przygotowanie do pełnoprawnego  wejścia w Podkarpacki Korpus Solidarności  /agendę NIW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B050"/>
                </a:solidFill>
              </a:rPr>
              <a:t>Powstanie Rady Jarosławskich Klubów Wolontariatu w celu koordynowania działań charytatywnych przy </a:t>
            </a:r>
            <a:r>
              <a:rPr lang="pl-PL" dirty="0" err="1">
                <a:solidFill>
                  <a:srgbClr val="00B050"/>
                </a:solidFill>
              </a:rPr>
              <a:t>JSOiPZ</a:t>
            </a:r>
            <a:r>
              <a:rPr lang="pl-PL" dirty="0">
                <a:solidFill>
                  <a:srgbClr val="00B05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B050"/>
                </a:solidFill>
              </a:rPr>
              <a:t>Cykl audycji   promujących wolontariat  w ramach Aktywne Pogranicze ( „Z CZAJNI PRZY CZAJU”)   </a:t>
            </a:r>
          </a:p>
        </p:txBody>
      </p:sp>
    </p:spTree>
    <p:extLst>
      <p:ext uri="{BB962C8B-B14F-4D97-AF65-F5344CB8AC3E}">
        <p14:creationId xmlns:p14="http://schemas.microsoft.com/office/powerpoint/2010/main" val="211152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0F667C-2B29-49C0-8102-FEB55A355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Osiągnięte rezultaty: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F02784-75BB-44AA-9EE3-B9677F915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295" y="1479884"/>
            <a:ext cx="10860505" cy="4697079"/>
          </a:xfrm>
        </p:spPr>
        <p:txBody>
          <a:bodyPr>
            <a:normAutofit fontScale="92500"/>
          </a:bodyPr>
          <a:lstStyle/>
          <a:p>
            <a:r>
              <a:rPr lang="pl-PL" dirty="0"/>
              <a:t>Liczba wolontariuszy przeszkolonych przynajmniej w  2 różnych formach zajęć 25osób , utrzymanie 85% stanu zarejestrowanych już  wolontariuszy,   </a:t>
            </a:r>
          </a:p>
          <a:p>
            <a:r>
              <a:rPr lang="pl-PL" dirty="0"/>
              <a:t>Pozyskano  20  nowych osób  zainteresowanych trwałym pełnieniem wolontariatu.</a:t>
            </a:r>
          </a:p>
          <a:p>
            <a:r>
              <a:rPr lang="pl-PL" dirty="0"/>
              <a:t>Zorganizowanie  100 godzin różnych szkoleń  po 25 godzin wsparcia dla każdego wolontariusza. </a:t>
            </a:r>
          </a:p>
          <a:p>
            <a:r>
              <a:rPr lang="pl-PL" dirty="0"/>
              <a:t>Zaangażowano  przeszkolonych wolontariuszy w działania  na rzecz społeczności lokalnej.  </a:t>
            </a:r>
          </a:p>
          <a:p>
            <a:r>
              <a:rPr lang="pl-PL" dirty="0"/>
              <a:t> Utworzono bazę  danych wolontariuszy w celu monitorowania ich aktywności  i oceny skuteczności.   </a:t>
            </a:r>
          </a:p>
          <a:p>
            <a:r>
              <a:rPr lang="pl-PL" dirty="0"/>
              <a:t>Zorganizowano  punkt kontaktowy  dla wolontariuszy i korzystających.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318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Zrealizowane zadania w ramach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 Na warsztatach spotkali się  wolontariusze  oraz przedstawiciele korzystających  (COM – ZOL Jarosław), </a:t>
            </a:r>
          </a:p>
          <a:p>
            <a:r>
              <a:rPr lang="pl-PL" dirty="0"/>
              <a:t>była okazja przeanalizować przykłady dobrej praktyki z 10 letniego  doświadczenia Powiatowego Centrum Wolontariatu z Włodawy, </a:t>
            </a:r>
          </a:p>
          <a:p>
            <a:r>
              <a:rPr lang="pl-PL" dirty="0"/>
              <a:t>wolontariusze  mieli okazję wypracować katalog umiejętności  wolontariusza</a:t>
            </a:r>
          </a:p>
          <a:p>
            <a:r>
              <a:rPr lang="pl-PL" dirty="0"/>
              <a:t>Powstała koalicja </a:t>
            </a:r>
            <a:r>
              <a:rPr lang="pl-PL" dirty="0" err="1"/>
              <a:t>JSOiPZ</a:t>
            </a:r>
            <a:r>
              <a:rPr lang="pl-PL" dirty="0"/>
              <a:t> i LCW </a:t>
            </a:r>
            <a:r>
              <a:rPr lang="pl-PL" dirty="0" err="1"/>
              <a:t>ZSSCHiO</a:t>
            </a:r>
            <a:r>
              <a:rPr lang="pl-PL" dirty="0"/>
              <a:t>  </a:t>
            </a:r>
            <a:r>
              <a:rPr lang="pl-PL" dirty="0" err="1"/>
              <a:t>wspólpraca</a:t>
            </a:r>
            <a:r>
              <a:rPr lang="pl-PL" dirty="0"/>
              <a:t> do dziś na wysokim poziomie .</a:t>
            </a:r>
          </a:p>
        </p:txBody>
      </p:sp>
    </p:spTree>
    <p:extLst>
      <p:ext uri="{BB962C8B-B14F-4D97-AF65-F5344CB8AC3E}">
        <p14:creationId xmlns:p14="http://schemas.microsoft.com/office/powerpoint/2010/main" val="96871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Zrealizowane zadania w ramach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Odbyły się 15 godzinne warsztaty psychologiczne  „Ja jako osoba pomagająca w programie” uwzględniono zagadnienia takie jak: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wizerunek wolontariusza,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motywacje wolontariuszy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komunikacja interpersonalna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relacje  Wolontariusze – Korzystający.   </a:t>
            </a:r>
          </a:p>
          <a:p>
            <a:pPr marL="0" indent="0">
              <a:buNone/>
            </a:pPr>
            <a:r>
              <a:rPr lang="pl-PL" dirty="0"/>
              <a:t>Ponadto w ramach wsparcia  psychologicznego zainteresowani wolontariusze skorzystali z konsultacji indywidualnych z psychologiem. </a:t>
            </a:r>
          </a:p>
        </p:txBody>
      </p:sp>
    </p:spTree>
    <p:extLst>
      <p:ext uri="{BB962C8B-B14F-4D97-AF65-F5344CB8AC3E}">
        <p14:creationId xmlns:p14="http://schemas.microsoft.com/office/powerpoint/2010/main" val="1703334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Zrealizowane zadania w ramach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Przeprowadzono  40  godzinne zajęcia z zakresu pedagogiki zabawy. </a:t>
            </a:r>
          </a:p>
          <a:p>
            <a:r>
              <a:rPr lang="pl-PL" dirty="0"/>
              <a:t>Zajęcia tematyczne prowadzono w cyklach 5 godzinnych ze względu na  konieczność wypróbowania prezentowanych  technik, w ramach których uczestnicy  poznali: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podstawowe metody animacji,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nauczyli się tworzyć widowisko za pomocą baniek mydlanych,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próbowali swoich sił w zakresie malowania  twarzy i ozdabiania na potrzeby imprez plenerowych dla dzieci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poznali zasady bezpiecznej animacji w plenerze i pomieszczeniach. </a:t>
            </a:r>
          </a:p>
        </p:txBody>
      </p:sp>
    </p:spTree>
    <p:extLst>
      <p:ext uri="{BB962C8B-B14F-4D97-AF65-F5344CB8AC3E}">
        <p14:creationId xmlns:p14="http://schemas.microsoft.com/office/powerpoint/2010/main" val="424976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Zrealizowane zadania w ramach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 Sprawdzianem nabytych umiejętności był udział grupy 17 wolontariuszy w imprezie dla dzieci w dniu 13 czerwca 2018 </a:t>
            </a:r>
            <a:br>
              <a:rPr lang="pl-PL" dirty="0"/>
            </a:br>
            <a:r>
              <a:rPr lang="pl-PL" dirty="0"/>
              <a:t>w Radawie. </a:t>
            </a:r>
          </a:p>
          <a:p>
            <a:r>
              <a:rPr lang="pl-PL" dirty="0"/>
              <a:t>Dwoje z  pełnoletnich wolontariuszy pozyskało  kwalifikacje wychowawców placówek dzieci i młodzieży, które wykorzystali podejmując wolontariat w TPD Oddział Jarosław. </a:t>
            </a:r>
          </a:p>
        </p:txBody>
      </p:sp>
    </p:spTree>
    <p:extLst>
      <p:ext uri="{BB962C8B-B14F-4D97-AF65-F5344CB8AC3E}">
        <p14:creationId xmlns:p14="http://schemas.microsoft.com/office/powerpoint/2010/main" val="2556407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Zrealizowane zadania w ramach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Ponadto wolontariusze uzyskali umiejętności udzielania pierwszej pomocy w ramach kursu przeprowadzonego przez  certyfikowanych ratowników medycznych. </a:t>
            </a:r>
          </a:p>
          <a:p>
            <a:r>
              <a:rPr lang="pl-PL" dirty="0"/>
              <a:t>Wolontariusze  nabyli praktykę w zakresie resuscytacji,  udzielania pomocy  przedmedycznej  w wypadkach komunikacyjnych oraz innych sytuacjach, które mogą się wydarzyć  podczas wykonywania  świadczeń </a:t>
            </a:r>
            <a:r>
              <a:rPr lang="pl-PL" dirty="0" err="1"/>
              <a:t>wolontariackich</a:t>
            </a:r>
            <a:r>
              <a:rPr lang="pl-PL" dirty="0"/>
              <a:t>.</a:t>
            </a:r>
          </a:p>
          <a:p>
            <a:r>
              <a:rPr lang="pl-PL" dirty="0"/>
              <a:t> Szkolenie zakończone zostało   egzaminem potwierdzającym umiejętności  zdanym przez 18 osób. </a:t>
            </a:r>
          </a:p>
        </p:txBody>
      </p:sp>
    </p:spTree>
    <p:extLst>
      <p:ext uri="{BB962C8B-B14F-4D97-AF65-F5344CB8AC3E}">
        <p14:creationId xmlns:p14="http://schemas.microsoft.com/office/powerpoint/2010/main" val="330723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62041-3835-4A4B-90B5-AD584BBB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Miejsce realizacji zadania w ramach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547712-EF5C-4C3F-8D31-D7781DA41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72" y="1610006"/>
            <a:ext cx="10788316" cy="49026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Siedziba    Jarosławskiego Stowarzyszenia Oświaty i Promocji Zdrowia,  </a:t>
            </a:r>
            <a:br>
              <a:rPr lang="pl-PL" dirty="0"/>
            </a:br>
            <a:r>
              <a:rPr lang="pl-PL" dirty="0"/>
              <a:t>Rynek 13a w Jarosławiu, KLUB KUŹNIA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Zespół Szkół Spożywczych Chemicznych i Ogólnokształcących </a:t>
            </a:r>
            <a:br>
              <a:rPr lang="pl-PL" dirty="0"/>
            </a:br>
            <a:r>
              <a:rPr lang="pl-PL" dirty="0"/>
              <a:t>w Jarosławiu,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Przemyśl  ul. Katedralna,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Centrum Ratownictwa Medycznego w Jarosławiu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ul. Bandurskiego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plener  - zajęcia z pedagogiki zabawy i animacji.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ramach projektu prowadzona była ewaluacja zarówno szkoleń jak </a:t>
            </a:r>
            <a:br>
              <a:rPr lang="pl-PL" dirty="0"/>
            </a:br>
            <a:r>
              <a:rPr lang="pl-PL" dirty="0"/>
              <a:t>i realizowanych przez wolontariuszy zadań, która wskazała  na pełną realizację założonych  celów.</a:t>
            </a:r>
          </a:p>
        </p:txBody>
      </p:sp>
    </p:spTree>
    <p:extLst>
      <p:ext uri="{BB962C8B-B14F-4D97-AF65-F5344CB8AC3E}">
        <p14:creationId xmlns:p14="http://schemas.microsoft.com/office/powerpoint/2010/main" val="36864650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E6992C7EB125498A2FB706E11C7FFD" ma:contentTypeVersion="5" ma:contentTypeDescription="Utwórz nowy dokument." ma:contentTypeScope="" ma:versionID="618a54710a4bb9af00c2f092acad6ba7">
  <xsd:schema xmlns:xsd="http://www.w3.org/2001/XMLSchema" xmlns:xs="http://www.w3.org/2001/XMLSchema" xmlns:p="http://schemas.microsoft.com/office/2006/metadata/properties" xmlns:ns2="d7c727f2-3b95-43c0-b517-f30b2e81d983" targetNamespace="http://schemas.microsoft.com/office/2006/metadata/properties" ma:root="true" ma:fieldsID="b0431e5c9f2442b28b18aa6084bab73b" ns2:_="">
    <xsd:import namespace="d7c727f2-3b95-43c0-b517-f30b2e81d9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727f2-3b95-43c0-b517-f30b2e81d9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A3C6DC-C397-4EA1-84A3-AE787A0E9C6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7c727f2-3b95-43c0-b517-f30b2e81d98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1D6841C-DA59-4A1D-BE6E-FF19C97D61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B19DC6-3EDF-410C-A614-4C75CC87F3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c727f2-3b95-43c0-b517-f30b2e81d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1869</Words>
  <Application>Microsoft Office PowerPoint</Application>
  <PresentationFormat>Panoramiczny</PresentationFormat>
  <Paragraphs>195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Motyw pakietu Office</vt:lpstr>
      <vt:lpstr>   „Jarosławska Kuźnia Wolontariatu”  </vt:lpstr>
      <vt:lpstr>Rezultaty </vt:lpstr>
      <vt:lpstr>Osiągnięte rezultaty:  </vt:lpstr>
      <vt:lpstr>Zrealizowane zadania w ramach projektu</vt:lpstr>
      <vt:lpstr>Zrealizowane zadania w ramach projektu</vt:lpstr>
      <vt:lpstr>Zrealizowane zadania w ramach projektu</vt:lpstr>
      <vt:lpstr>Zrealizowane zadania w ramach projektu</vt:lpstr>
      <vt:lpstr>Zrealizowane zadania w ramach projektu</vt:lpstr>
      <vt:lpstr>Miejsce realizacji zadania w ramach projektu</vt:lpstr>
      <vt:lpstr>Cele tego projektu: </vt:lpstr>
      <vt:lpstr>Podsumowanie projektu: </vt:lpstr>
      <vt:lpstr>   „Jarosławska Kuźnia Wolontariatu Bis”  </vt:lpstr>
      <vt:lpstr>Rezultaty </vt:lpstr>
      <vt:lpstr>Rezultaty </vt:lpstr>
      <vt:lpstr>Gala PWSTE 5.12.2019 </vt:lpstr>
      <vt:lpstr>   „Wolontariat na trudne czasy- Niezastąpiony”  </vt:lpstr>
      <vt:lpstr>Założenia projektu </vt:lpstr>
      <vt:lpstr>CELE    STRATEGICZNE: </vt:lpstr>
      <vt:lpstr>Realizacja projektu</vt:lpstr>
      <vt:lpstr>DIAGNOZA </vt:lpstr>
      <vt:lpstr>Realizacja projektu</vt:lpstr>
      <vt:lpstr>Realizacja projektu</vt:lpstr>
      <vt:lpstr>   Potrzeby po realizacji poprzednich edycji </vt:lpstr>
      <vt:lpstr>IDEE GŁÓWNE : </vt:lpstr>
      <vt:lpstr>   Sprawozdanie z działań podjętych  i zrealizowanych w ramach  zadania  z  JBO 2021     umowa 284/2021 </vt:lpstr>
      <vt:lpstr>Rezultaty w liczbach:</vt:lpstr>
      <vt:lpstr>Rezultaty: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„Jarosławska Kuźnia Wolontariatu”</dc:title>
  <dc:creator>Dell</dc:creator>
  <cp:lastModifiedBy>Dell</cp:lastModifiedBy>
  <cp:revision>32</cp:revision>
  <dcterms:created xsi:type="dcterms:W3CDTF">2021-12-03T08:30:21Z</dcterms:created>
  <dcterms:modified xsi:type="dcterms:W3CDTF">2021-12-06T07:27:24Z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0x01010060E6992C7EB125498A2FB706E11C7FFD</vt:lpwstr>
  </property>
</Properties>
</file>